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73" r:id="rId2"/>
    <p:sldId id="257" r:id="rId3"/>
    <p:sldId id="268" r:id="rId4"/>
    <p:sldId id="259" r:id="rId5"/>
    <p:sldId id="260" r:id="rId6"/>
    <p:sldId id="269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56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D36927"/>
    <a:srgbClr val="EF772D"/>
    <a:srgbClr val="AC5520"/>
    <a:srgbClr val="ACA800"/>
    <a:srgbClr val="6E70D4"/>
    <a:srgbClr val="7E80D8"/>
    <a:srgbClr val="B8B400"/>
    <a:srgbClr val="761C00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8" autoAdjust="0"/>
  </p:normalViewPr>
  <p:slideViewPr>
    <p:cSldViewPr>
      <p:cViewPr>
        <p:scale>
          <a:sx n="50" d="100"/>
          <a:sy n="50" d="100"/>
        </p:scale>
        <p:origin x="-129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DDEAF-B287-4BF0-AB29-C5237A3B8470}" type="datetimeFigureOut">
              <a:rPr lang="es-ES" smtClean="0"/>
              <a:pPr/>
              <a:t>27/07/2023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96D6FA-F454-4224-971E-4D21F81E68BA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2F8-3886-492E-80EA-6A2B37009699}" type="datetimeFigureOut">
              <a:rPr lang="es-ES" smtClean="0"/>
              <a:pPr/>
              <a:t>27/07/2023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692-800D-4DCD-9549-2B0E5BF0A21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2F8-3886-492E-80EA-6A2B37009699}" type="datetimeFigureOut">
              <a:rPr lang="es-ES" smtClean="0"/>
              <a:pPr/>
              <a:t>27/07/2023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692-800D-4DCD-9549-2B0E5BF0A21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2F8-3886-492E-80EA-6A2B37009699}" type="datetimeFigureOut">
              <a:rPr lang="es-ES" smtClean="0"/>
              <a:pPr/>
              <a:t>27/07/2023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692-800D-4DCD-9549-2B0E5BF0A21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2F8-3886-492E-80EA-6A2B37009699}" type="datetimeFigureOut">
              <a:rPr lang="es-ES" smtClean="0"/>
              <a:pPr/>
              <a:t>27/07/2023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692-800D-4DCD-9549-2B0E5BF0A21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2F8-3886-492E-80EA-6A2B37009699}" type="datetimeFigureOut">
              <a:rPr lang="es-ES" smtClean="0"/>
              <a:pPr/>
              <a:t>27/07/2023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692-800D-4DCD-9549-2B0E5BF0A21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2F8-3886-492E-80EA-6A2B37009699}" type="datetimeFigureOut">
              <a:rPr lang="es-ES" smtClean="0"/>
              <a:pPr/>
              <a:t>27/07/2023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692-800D-4DCD-9549-2B0E5BF0A21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2F8-3886-492E-80EA-6A2B37009699}" type="datetimeFigureOut">
              <a:rPr lang="es-ES" smtClean="0"/>
              <a:pPr/>
              <a:t>27/07/2023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692-800D-4DCD-9549-2B0E5BF0A21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2F8-3886-492E-80EA-6A2B37009699}" type="datetimeFigureOut">
              <a:rPr lang="es-ES" smtClean="0"/>
              <a:pPr/>
              <a:t>27/07/2023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692-800D-4DCD-9549-2B0E5BF0A21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2F8-3886-492E-80EA-6A2B37009699}" type="datetimeFigureOut">
              <a:rPr lang="es-ES" smtClean="0"/>
              <a:pPr/>
              <a:t>27/07/2023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692-800D-4DCD-9549-2B0E5BF0A21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2F8-3886-492E-80EA-6A2B37009699}" type="datetimeFigureOut">
              <a:rPr lang="es-ES" smtClean="0"/>
              <a:pPr/>
              <a:t>27/07/2023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692-800D-4DCD-9549-2B0E5BF0A21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502F8-3886-492E-80EA-6A2B37009699}" type="datetimeFigureOut">
              <a:rPr lang="es-ES" smtClean="0"/>
              <a:pPr/>
              <a:t>27/07/2023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72692-800D-4DCD-9549-2B0E5BF0A210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502F8-3886-492E-80EA-6A2B37009699}" type="datetimeFigureOut">
              <a:rPr lang="es-ES" smtClean="0"/>
              <a:pPr/>
              <a:t>27/07/2023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72692-800D-4DCD-9549-2B0E5BF0A210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1983" cy="6885384"/>
          </a:xfrm>
        </p:spPr>
      </p:pic>
      <p:sp>
        <p:nvSpPr>
          <p:cNvPr id="6" name="Rectangle 5"/>
          <p:cNvSpPr/>
          <p:nvPr/>
        </p:nvSpPr>
        <p:spPr>
          <a:xfrm>
            <a:off x="1696694" y="116632"/>
            <a:ext cx="5750612" cy="163121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INFORMACIÓN</a:t>
            </a:r>
          </a:p>
          <a:p>
            <a:pPr algn="ctr">
              <a:lnSpc>
                <a:spcPts val="6000"/>
              </a:lnSpc>
            </a:pPr>
            <a:r>
              <a:rPr lang="en-US" sz="5400" b="1" spc="2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IMPORTANTE</a:t>
            </a:r>
            <a:endParaRPr lang="en-US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1662" y="1916832"/>
            <a:ext cx="5020669" cy="14003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3400"/>
              </a:lnSpc>
            </a:pPr>
            <a:r>
              <a:rPr lang="es-E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para </a:t>
            </a:r>
            <a:r>
              <a:rPr lang="es-E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los</a:t>
            </a:r>
            <a:endParaRPr lang="es-ES" sz="2800" b="1" spc="50" dirty="0" smtClean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ts val="3400"/>
              </a:lnSpc>
            </a:pPr>
            <a:r>
              <a:rPr lang="es-E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Ayuntamientos</a:t>
            </a:r>
            <a:endParaRPr lang="es-ES" sz="2800" b="1" spc="50" dirty="0" smtClean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>
              <a:lnSpc>
                <a:spcPts val="3400"/>
              </a:lnSpc>
            </a:pPr>
            <a:r>
              <a:rPr lang="es-ES" sz="28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y ciudadanía en general</a:t>
            </a:r>
            <a:endParaRPr lang="en-US" sz="2800" b="1" spc="50" dirty="0">
              <a:ln w="127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98983" y="6093296"/>
            <a:ext cx="4946034" cy="86177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>
              <a:lnSpc>
                <a:spcPts val="6000"/>
              </a:lnSpc>
            </a:pPr>
            <a:r>
              <a:rPr lang="en-US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rial Black" pitchFamily="34" charset="0"/>
              </a:rPr>
              <a:t>ANDALUCÍA</a:t>
            </a:r>
            <a:endParaRPr lang="en-US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27684" y="1844824"/>
            <a:ext cx="5688632" cy="1584176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584" y="391304"/>
            <a:ext cx="8352928" cy="122413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2123728" y="1759456"/>
            <a:ext cx="661078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Eras Demi ITC" pitchFamily="34" charset="0"/>
              </a:rPr>
              <a:t>EN ESPAÑA:</a:t>
            </a:r>
          </a:p>
          <a:p>
            <a:pPr algn="just">
              <a:buNone/>
            </a:pP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Eras Demi ITC" pitchFamily="34" charset="0"/>
              </a:rPr>
              <a:t>Está establecido que para garantizar que el despliegue de los proyectos de energías renovables se lleve a cabo, preferentemente, en emplazamientos con menor impacto, se establecerá una zonificación que identifique zonas de sensibilidad y zonas de exclusión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57560" y="492902"/>
            <a:ext cx="7734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Eras Demi ITC" pitchFamily="34" charset="0"/>
              </a:rPr>
              <a:t>LA PLANIFICACIÓN ES OBLIGADA EN LA NORMATIVA ESTATAL Y EUROPEA </a:t>
            </a:r>
            <a:r>
              <a:rPr lang="es-ES" dirty="0" smtClean="0">
                <a:latin typeface="Eras Demi ITC" pitchFamily="34" charset="0"/>
              </a:rPr>
              <a:t>(1 de 2)</a:t>
            </a:r>
            <a:endParaRPr lang="es-ES" sz="2800" dirty="0">
              <a:latin typeface="Eras Demi IT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584" y="39130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Eras Demi ITC" pitchFamily="34" charset="0"/>
              </a:rPr>
              <a:t>4º</a:t>
            </a:r>
            <a:endParaRPr lang="es-ES" sz="3600" dirty="0">
              <a:latin typeface="Eras Demi ITC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9891" r="4704" b="15744"/>
          <a:stretch>
            <a:fillRect/>
          </a:stretch>
        </p:blipFill>
        <p:spPr bwMode="auto">
          <a:xfrm>
            <a:off x="1" y="5013176"/>
            <a:ext cx="9162908" cy="18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6876256" y="5857527"/>
            <a:ext cx="20517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 smtClean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larutadelaplaca.es</a:t>
            </a:r>
            <a:endParaRPr lang="es-ES" sz="1400" i="1" dirty="0">
              <a:ln>
                <a:solidFill>
                  <a:schemeClr val="accent2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9552" y="3212976"/>
            <a:ext cx="8136904" cy="2808312"/>
          </a:xfrm>
          <a:prstGeom prst="rect">
            <a:avLst/>
          </a:prstGeom>
          <a:solidFill>
            <a:srgbClr val="EF772D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316511"/>
            <a:ext cx="7992888" cy="88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s-ES" dirty="0" smtClean="0">
                <a:latin typeface="Arial Black" pitchFamily="34" charset="0"/>
              </a:rPr>
              <a:t>Así lo dice la ley 7/2021, de 20 de mayo, de cambio climático y transición energética, en su art. 21: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95736" y="1829058"/>
            <a:ext cx="5328592" cy="36004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2195736" y="2139678"/>
            <a:ext cx="1728000" cy="35321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467544" y="1804754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25" indent="-1698625"/>
            <a:r>
              <a:rPr lang="es-ES" sz="2000" b="1" spc="40" dirty="0" smtClean="0">
                <a:solidFill>
                  <a:srgbClr val="D36927"/>
                </a:solidFill>
                <a:latin typeface="Eras Demi ITC" pitchFamily="34" charset="0"/>
              </a:rPr>
              <a:t>Artículo 21. 	Consideración del cambio climático en la planificación y gestión territorial y</a:t>
            </a:r>
            <a:br>
              <a:rPr lang="es-ES" sz="2000" b="1" spc="40" dirty="0" smtClean="0">
                <a:solidFill>
                  <a:srgbClr val="D36927"/>
                </a:solidFill>
                <a:latin typeface="Eras Demi ITC" pitchFamily="34" charset="0"/>
              </a:rPr>
            </a:br>
            <a:r>
              <a:rPr lang="es-ES" sz="2000" b="1" spc="40" dirty="0" smtClean="0">
                <a:solidFill>
                  <a:srgbClr val="D36927"/>
                </a:solidFill>
                <a:latin typeface="Eras Demi ITC" pitchFamily="34" charset="0"/>
              </a:rPr>
              <a:t>urbanística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860032" y="3708088"/>
            <a:ext cx="3816424" cy="252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883826" y="3955084"/>
            <a:ext cx="4752000" cy="252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4308678" y="5172958"/>
            <a:ext cx="4356000" cy="252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827584" y="5429458"/>
            <a:ext cx="7848000" cy="252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16"/>
          <p:cNvSpPr/>
          <p:nvPr/>
        </p:nvSpPr>
        <p:spPr>
          <a:xfrm>
            <a:off x="827584" y="5661248"/>
            <a:ext cx="1620000" cy="252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67544" y="2924944"/>
            <a:ext cx="82089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S" sz="1600" dirty="0" smtClean="0">
                <a:latin typeface="Eras Demi ITC" pitchFamily="34" charset="0"/>
              </a:rPr>
              <a:t>. . . </a:t>
            </a:r>
          </a:p>
          <a:p>
            <a:pPr marL="360363" indent="-360363" algn="just">
              <a:buNone/>
            </a:pPr>
            <a:r>
              <a:rPr lang="es-ES" sz="1600" dirty="0" smtClean="0">
                <a:latin typeface="Eras Demi ITC" pitchFamily="34" charset="0"/>
              </a:rPr>
              <a:t>2.	Para garantizar que las nuevas instalaciones de producción energética a partir de las fuentes de energía renovable no producen un impacto severo sobre la biodiversidad y otros valores naturales, se establecerá una zonificación que identifique zonas de sensibilidad y exclusión por su importancia para la biodiversidad, conectividad y provisión de servicios </a:t>
            </a:r>
            <a:r>
              <a:rPr lang="es-ES" sz="1600" dirty="0" err="1" smtClean="0">
                <a:latin typeface="Eras Demi ITC" pitchFamily="34" charset="0"/>
              </a:rPr>
              <a:t>ecosistémicos</a:t>
            </a:r>
            <a:r>
              <a:rPr lang="es-ES" sz="1600" dirty="0" smtClean="0">
                <a:latin typeface="Eras Demi ITC" pitchFamily="34" charset="0"/>
              </a:rPr>
              <a:t>, así como sobre otros valores ambientales. A tal fin el Ministerio para la Transición Ecológica y el Reto Demográfico elaborará y actualizará periódicamente una herramienta cartográfica que refleje esa zonificación, y velará, en coordinación con las Comunidades Autónomas, para que el despliegue de los proyectos de energías renovables se lleve a cabo, preferentemente, en emplazamientos con menor impacto.</a:t>
            </a:r>
            <a:endParaRPr lang="es-ES" sz="1600" dirty="0"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584" y="391304"/>
            <a:ext cx="8352928" cy="1224136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2123728" y="1932508"/>
            <a:ext cx="66107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Eras Demi ITC" pitchFamily="34" charset="0"/>
              </a:rPr>
              <a:t>EN EUROPA:</a:t>
            </a:r>
          </a:p>
          <a:p>
            <a:pPr algn="just">
              <a:buNone/>
            </a:pP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Eras Demi ITC" pitchFamily="34" charset="0"/>
              </a:rPr>
              <a:t>Una adecuada planificación exime a los proyectos de renovables de la evaluación de impacto ambiental</a:t>
            </a:r>
          </a:p>
          <a:p>
            <a:pPr algn="just">
              <a:buNone/>
            </a:pPr>
            <a:endParaRPr lang="es-ES" sz="2400" dirty="0" smtClean="0">
              <a:solidFill>
                <a:schemeClr val="accent6">
                  <a:lumMod val="50000"/>
                </a:schemeClr>
              </a:solidFill>
              <a:latin typeface="Eras Demi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7560" y="492902"/>
            <a:ext cx="7734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Eras Demi ITC" pitchFamily="34" charset="0"/>
              </a:rPr>
              <a:t>LA PLANIFICACIÓN ES OBLIGADA EN LA NORMATIVA ESTATAL Y EUROPEA </a:t>
            </a:r>
            <a:r>
              <a:rPr lang="es-ES" dirty="0" smtClean="0">
                <a:latin typeface="Eras Demi ITC" pitchFamily="34" charset="0"/>
              </a:rPr>
              <a:t>(2 de 2)</a:t>
            </a:r>
            <a:endParaRPr lang="es-ES" sz="2800" dirty="0">
              <a:latin typeface="Eras Demi IT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584" y="39130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Eras Demi ITC" pitchFamily="34" charset="0"/>
              </a:rPr>
              <a:t>4º</a:t>
            </a:r>
            <a:endParaRPr lang="es-ES" sz="3600" dirty="0">
              <a:latin typeface="Eras Demi ITC" pitchFamily="34" charset="0"/>
            </a:endParaRPr>
          </a:p>
        </p:txBody>
      </p:sp>
      <p:pic>
        <p:nvPicPr>
          <p:cNvPr id="3074" name="Picture 2" descr="C:\Users\Marisa\Documents\CASA COIN\FOTOVOLTÁICA\FOTOS\FOTOS TEO\Cigüeñas Negras Río Grande.jpg"/>
          <p:cNvPicPr>
            <a:picLocks noChangeAspect="1" noChangeArrowheads="1"/>
          </p:cNvPicPr>
          <p:nvPr/>
        </p:nvPicPr>
        <p:blipFill>
          <a:blip r:embed="rId2" cstate="print"/>
          <a:srcRect t="27983" b="20757"/>
          <a:stretch>
            <a:fillRect/>
          </a:stretch>
        </p:blipFill>
        <p:spPr bwMode="auto">
          <a:xfrm>
            <a:off x="0" y="4005064"/>
            <a:ext cx="9144000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-2700808" y="23320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2852936"/>
            <a:ext cx="8136904" cy="2664296"/>
          </a:xfrm>
          <a:prstGeom prst="rect">
            <a:avLst/>
          </a:prstGeom>
          <a:solidFill>
            <a:srgbClr val="EF772D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29678"/>
            <a:ext cx="8352928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800"/>
              </a:lnSpc>
              <a:spcBef>
                <a:spcPct val="20000"/>
              </a:spcBef>
              <a:defRPr/>
            </a:pPr>
            <a:r>
              <a:rPr lang="es-ES" dirty="0" smtClean="0">
                <a:latin typeface="Arial Black" pitchFamily="34" charset="0"/>
              </a:rPr>
              <a:t>Así </a:t>
            </a:r>
            <a:r>
              <a:rPr lang="es-ES" dirty="0">
                <a:latin typeface="Arial Black" pitchFamily="34" charset="0"/>
              </a:rPr>
              <a:t>lo establece el reciente reglamento (UE) 2022/2577 </a:t>
            </a:r>
            <a:r>
              <a:rPr lang="es-ES" dirty="0" smtClean="0">
                <a:latin typeface="Arial Black" pitchFamily="34" charset="0"/>
              </a:rPr>
              <a:t>del Consejo</a:t>
            </a:r>
            <a:r>
              <a:rPr lang="es-ES" dirty="0">
                <a:latin typeface="Arial Black" pitchFamily="34" charset="0"/>
              </a:rPr>
              <a:t>, por el que </a:t>
            </a:r>
            <a:r>
              <a:rPr lang="es-ES" dirty="0" smtClean="0">
                <a:latin typeface="Arial Black" pitchFamily="34" charset="0"/>
              </a:rPr>
              <a:t>se establece </a:t>
            </a:r>
            <a:r>
              <a:rPr lang="es-ES" dirty="0">
                <a:latin typeface="Arial Black" pitchFamily="34" charset="0"/>
              </a:rPr>
              <a:t>un marco para acelerar el despliegue de energías </a:t>
            </a:r>
            <a:r>
              <a:rPr lang="es-ES" dirty="0" smtClean="0">
                <a:latin typeface="Arial Black" pitchFamily="34" charset="0"/>
              </a:rPr>
              <a:t>renovables (de </a:t>
            </a:r>
            <a:r>
              <a:rPr lang="es-ES" dirty="0">
                <a:latin typeface="Arial Black" pitchFamily="34" charset="0"/>
              </a:rPr>
              <a:t>22 </a:t>
            </a:r>
            <a:r>
              <a:rPr lang="es-ES" dirty="0" smtClean="0">
                <a:latin typeface="Arial Black" pitchFamily="34" charset="0"/>
              </a:rPr>
              <a:t>de diciembre </a:t>
            </a:r>
            <a:r>
              <a:rPr lang="es-ES" dirty="0">
                <a:latin typeface="Arial Black" pitchFamily="34" charset="0"/>
              </a:rPr>
              <a:t>de </a:t>
            </a:r>
            <a:r>
              <a:rPr lang="es-ES" dirty="0" smtClean="0">
                <a:latin typeface="Arial Black" pitchFamily="34" charset="0"/>
              </a:rPr>
              <a:t>2022).</a:t>
            </a:r>
            <a:endParaRPr lang="es-ES" dirty="0">
              <a:latin typeface="Arial Black" pitchFamily="34" charset="0"/>
            </a:endParaRPr>
          </a:p>
          <a:p>
            <a:pPr algn="just">
              <a:lnSpc>
                <a:spcPts val="2800"/>
              </a:lnSpc>
              <a:buNone/>
            </a:pPr>
            <a:endParaRPr lang="es-ES" dirty="0" smtClean="0"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1929993"/>
            <a:ext cx="8136904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600"/>
              </a:lnSpc>
            </a:pPr>
            <a:r>
              <a:rPr lang="es-ES" sz="2000" b="1" dirty="0" smtClean="0">
                <a:solidFill>
                  <a:srgbClr val="D36927"/>
                </a:solidFill>
                <a:latin typeface="Eras Demi ITC" pitchFamily="34" charset="0"/>
              </a:rPr>
              <a:t>Artículo 6 del Reglamento.</a:t>
            </a:r>
          </a:p>
          <a:p>
            <a:pPr lvl="0">
              <a:lnSpc>
                <a:spcPts val="2600"/>
              </a:lnSpc>
            </a:pPr>
            <a:r>
              <a:rPr lang="es-ES" sz="2000" b="1" dirty="0" smtClean="0">
                <a:solidFill>
                  <a:srgbClr val="D36927"/>
                </a:solidFill>
                <a:latin typeface="Eras Demi ITC" pitchFamily="34" charset="0"/>
              </a:rPr>
              <a:t>Para </a:t>
            </a:r>
            <a:r>
              <a:rPr lang="es-ES" sz="2000" b="1" dirty="0">
                <a:solidFill>
                  <a:srgbClr val="D36927"/>
                </a:solidFill>
                <a:latin typeface="Eras Demi ITC" pitchFamily="34" charset="0"/>
              </a:rPr>
              <a:t>eximir de dicho trámite, </a:t>
            </a:r>
            <a:r>
              <a:rPr lang="es-ES" sz="2000" b="1" dirty="0" smtClean="0">
                <a:solidFill>
                  <a:srgbClr val="D36927"/>
                </a:solidFill>
                <a:latin typeface="Eras Demi ITC" pitchFamily="34" charset="0"/>
              </a:rPr>
              <a:t>establece </a:t>
            </a:r>
            <a:r>
              <a:rPr lang="es-ES" sz="2000" b="1" dirty="0">
                <a:solidFill>
                  <a:srgbClr val="D36927"/>
                </a:solidFill>
                <a:latin typeface="Eras Demi ITC" pitchFamily="34" charset="0"/>
              </a:rPr>
              <a:t>dos condiciones:</a:t>
            </a:r>
          </a:p>
          <a:p>
            <a:pPr marL="1698625" indent="-1698625"/>
            <a:endParaRPr lang="es-ES" sz="2000" b="1" spc="40" dirty="0" smtClean="0">
              <a:solidFill>
                <a:srgbClr val="D36927"/>
              </a:solidFill>
              <a:latin typeface="Eras Demi ITC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55976" y="3573016"/>
            <a:ext cx="2916000" cy="28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1691680" y="3813750"/>
            <a:ext cx="5580000" cy="504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/>
          <p:cNvSpPr/>
          <p:nvPr/>
        </p:nvSpPr>
        <p:spPr>
          <a:xfrm>
            <a:off x="1691680" y="4293096"/>
            <a:ext cx="2916000" cy="28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1691680" y="3041665"/>
            <a:ext cx="56166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20000"/>
              </a:spcBef>
              <a:defRPr/>
            </a:pPr>
            <a:r>
              <a:rPr lang="es-ES" sz="1600" dirty="0">
                <a:latin typeface="Eras Demi ITC" pitchFamily="34" charset="0"/>
              </a:rPr>
              <a:t>“Los Estados miembros podrán eximir a los proyectos de energías renovables, </a:t>
            </a:r>
            <a:r>
              <a:rPr lang="es-ES" sz="1600" dirty="0" smtClean="0">
                <a:latin typeface="Eras Demi ITC" pitchFamily="34" charset="0"/>
              </a:rPr>
              <a:t>de la </a:t>
            </a:r>
            <a:r>
              <a:rPr lang="es-ES" sz="1600" dirty="0">
                <a:latin typeface="Eras Demi ITC" pitchFamily="34" charset="0"/>
              </a:rPr>
              <a:t>evaluación de impacto ambiental, a condición de que el proyecto esté ubicado en </a:t>
            </a:r>
            <a:r>
              <a:rPr lang="es-ES" sz="1600" dirty="0" smtClean="0">
                <a:latin typeface="Eras Demi ITC" pitchFamily="34" charset="0"/>
              </a:rPr>
              <a:t>una zona </a:t>
            </a:r>
            <a:r>
              <a:rPr lang="es-ES" sz="1600" dirty="0">
                <a:latin typeface="Eras Demi ITC" pitchFamily="34" charset="0"/>
              </a:rPr>
              <a:t>específica de energías renovables y que la zona se haya sometido a una </a:t>
            </a:r>
            <a:r>
              <a:rPr lang="es-ES" sz="1600" dirty="0" smtClean="0">
                <a:latin typeface="Eras Demi ITC" pitchFamily="34" charset="0"/>
              </a:rPr>
              <a:t>evaluación medioambiental </a:t>
            </a:r>
            <a:r>
              <a:rPr lang="es-ES" sz="1600" dirty="0">
                <a:latin typeface="Eras Demi ITC" pitchFamily="34" charset="0"/>
              </a:rPr>
              <a:t>estratégica de conformidad con la Directiva 2001/42/CE del </a:t>
            </a:r>
            <a:r>
              <a:rPr lang="es-ES" sz="1600" dirty="0" smtClean="0">
                <a:latin typeface="Eras Demi ITC" pitchFamily="34" charset="0"/>
              </a:rPr>
              <a:t>Parlamento Europeo </a:t>
            </a:r>
            <a:r>
              <a:rPr lang="es-ES" sz="1600" dirty="0">
                <a:latin typeface="Eras Demi ITC" pitchFamily="34" charset="0"/>
              </a:rPr>
              <a:t>y del Consejo.”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584" y="391304"/>
            <a:ext cx="8352928" cy="1224136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shade val="30000"/>
                  <a:satMod val="115000"/>
                </a:schemeClr>
              </a:gs>
              <a:gs pos="50000">
                <a:schemeClr val="bg2">
                  <a:lumMod val="50000"/>
                  <a:shade val="67500"/>
                  <a:satMod val="115000"/>
                </a:schemeClr>
              </a:gs>
              <a:gs pos="100000">
                <a:schemeClr val="bg2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2123728" y="1932508"/>
            <a:ext cx="661078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Eras Demi ITC" pitchFamily="34" charset="0"/>
              </a:rPr>
              <a:t>El Plan Especial dará oportunidad a los ciudadanos del Municipio a participar. Derecho recogido de forma sistemática en la normativa vigente</a:t>
            </a:r>
          </a:p>
          <a:p>
            <a:pPr algn="just">
              <a:buNone/>
            </a:pPr>
            <a:endParaRPr lang="es-ES" sz="2400" dirty="0" smtClean="0">
              <a:solidFill>
                <a:schemeClr val="accent6">
                  <a:lumMod val="50000"/>
                </a:schemeClr>
              </a:solidFill>
              <a:latin typeface="Eras Demi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7560" y="492902"/>
            <a:ext cx="7734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Eras Demi ITC" pitchFamily="34" charset="0"/>
              </a:rPr>
              <a:t>… Y HARÁ POSIBLE LA PARTICIPACIÓN PÚBLICA</a:t>
            </a:r>
            <a:endParaRPr lang="es-ES" sz="2800" dirty="0">
              <a:latin typeface="Eras Demi IT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584" y="39130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Eras Demi ITC" pitchFamily="34" charset="0"/>
              </a:rPr>
              <a:t>5</a:t>
            </a:r>
            <a:r>
              <a:rPr lang="es-ES" sz="3600" dirty="0" smtClean="0">
                <a:latin typeface="Eras Demi ITC" pitchFamily="34" charset="0"/>
              </a:rPr>
              <a:t>º</a:t>
            </a:r>
            <a:endParaRPr lang="es-ES" sz="3600" dirty="0">
              <a:latin typeface="Eras Demi ITC" pitchFamily="34" charset="0"/>
            </a:endParaRPr>
          </a:p>
        </p:txBody>
      </p:sp>
      <p:pic>
        <p:nvPicPr>
          <p:cNvPr id="1026" name="Picture 2" descr="C:\Users\Marisa\Documents\CASA COIN\FOTOVOLTÁICA\FOTOS\Foto Francisco.jpg"/>
          <p:cNvPicPr>
            <a:picLocks noChangeAspect="1" noChangeArrowheads="1"/>
          </p:cNvPicPr>
          <p:nvPr/>
        </p:nvPicPr>
        <p:blipFill>
          <a:blip r:embed="rId2" cstate="print"/>
          <a:srcRect t="21096" b="30998"/>
          <a:stretch>
            <a:fillRect/>
          </a:stretch>
        </p:blipFill>
        <p:spPr bwMode="auto">
          <a:xfrm>
            <a:off x="0" y="4410400"/>
            <a:ext cx="9136800" cy="244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539552" y="5373216"/>
            <a:ext cx="8136904" cy="1224136"/>
          </a:xfrm>
          <a:prstGeom prst="rect">
            <a:avLst/>
          </a:prstGeom>
          <a:solidFill>
            <a:schemeClr val="bg2">
              <a:lumMod val="5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539552" y="2492896"/>
            <a:ext cx="8136904" cy="1224136"/>
          </a:xfrm>
          <a:prstGeom prst="rect">
            <a:avLst/>
          </a:prstGeom>
          <a:solidFill>
            <a:schemeClr val="bg2">
              <a:lumMod val="5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316511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s-ES" dirty="0" smtClean="0">
                <a:latin typeface="Arial Black" pitchFamily="34" charset="0"/>
              </a:rPr>
              <a:t>EN LA NORMATIVA EUROPEA:</a:t>
            </a:r>
          </a:p>
          <a:p>
            <a:pPr marL="900113">
              <a:lnSpc>
                <a:spcPct val="150000"/>
              </a:lnSpc>
              <a:buNone/>
            </a:pPr>
            <a:r>
              <a:rPr lang="es-ES" dirty="0" smtClean="0">
                <a:latin typeface="Arial Black" pitchFamily="34" charset="0"/>
              </a:rPr>
              <a:t>El Convenio de </a:t>
            </a:r>
            <a:r>
              <a:rPr lang="es-ES" dirty="0" err="1" smtClean="0">
                <a:latin typeface="Arial Black" pitchFamily="34" charset="0"/>
              </a:rPr>
              <a:t>Aarhus</a:t>
            </a:r>
            <a:r>
              <a:rPr lang="es-ES" dirty="0" smtClean="0">
                <a:latin typeface="Arial Black" pitchFamily="34" charset="0"/>
              </a:rPr>
              <a:t>, ratificado por España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2537609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S" sz="1600" dirty="0" smtClean="0">
                <a:latin typeface="Eras Demi ITC" pitchFamily="34" charset="0"/>
              </a:rPr>
              <a:t>Que otorga a particulares y asociaciones, el derecho de acceso a la información, a la participación pública en la toma de decisiones y acceso a la justicia en materia de medio ambiente.</a:t>
            </a:r>
          </a:p>
          <a:p>
            <a:pPr algn="just">
              <a:buNone/>
            </a:pPr>
            <a:r>
              <a:rPr lang="es-ES" sz="1600" dirty="0" smtClean="0">
                <a:latin typeface="Eras Demi ITC" pitchFamily="34" charset="0"/>
              </a:rPr>
              <a:t>También hay una referencia clara a la participación de la población local.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1929993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  <a:latin typeface="Eras Demi ITC" pitchFamily="34" charset="0"/>
              </a:rPr>
              <a:t>BOE nº 40 de16 de febrero de 2005</a:t>
            </a:r>
          </a:p>
          <a:p>
            <a:pPr marL="1698625" indent="-1698625"/>
            <a:endParaRPr lang="es-ES" sz="2000" b="1" spc="40" dirty="0" smtClean="0">
              <a:solidFill>
                <a:schemeClr val="bg2">
                  <a:lumMod val="25000"/>
                </a:schemeClr>
              </a:solidFill>
              <a:latin typeface="Eras Demi IT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4161274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  <a:latin typeface="Eras Demi ITC" pitchFamily="34" charset="0"/>
              </a:rPr>
              <a:t>Directiva (UE) 2018/2001 del Parlamento Europeo y del Consejo de 11 de diciembre de 2018, relativa al Fomento del uso de Energía procedente de Fuentes Renovables:</a:t>
            </a:r>
          </a:p>
          <a:p>
            <a:pPr marL="1698625" indent="-1698625"/>
            <a:endParaRPr lang="es-ES" sz="2000" b="1" spc="40" dirty="0" smtClean="0">
              <a:solidFill>
                <a:schemeClr val="bg2">
                  <a:lumMod val="25000"/>
                </a:schemeClr>
              </a:solidFill>
              <a:latin typeface="Eras Demi IT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5888" y="134076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Arial Black" pitchFamily="34" charset="0"/>
              </a:rPr>
              <a:t>(1 de 3)</a:t>
            </a:r>
            <a:endParaRPr lang="es-ES" sz="1400" dirty="0">
              <a:latin typeface="Arial Black" pitchFamily="34" charset="0"/>
            </a:endParaRPr>
          </a:p>
        </p:txBody>
      </p:sp>
      <p:pic>
        <p:nvPicPr>
          <p:cNvPr id="15" name="Picture 14" descr="Río Grande 61.jpg"/>
          <p:cNvPicPr>
            <a:picLocks noChangeAspect="1"/>
          </p:cNvPicPr>
          <p:nvPr/>
        </p:nvPicPr>
        <p:blipFill>
          <a:blip r:embed="rId2" cstate="print"/>
          <a:srcRect l="25363" r="26360"/>
          <a:stretch>
            <a:fillRect/>
          </a:stretch>
        </p:blipFill>
        <p:spPr>
          <a:xfrm>
            <a:off x="-4260" y="1"/>
            <a:ext cx="615820" cy="170080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/>
          <p:cNvSpPr/>
          <p:nvPr/>
        </p:nvSpPr>
        <p:spPr>
          <a:xfrm>
            <a:off x="6588224" y="5404748"/>
            <a:ext cx="1872000" cy="28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915358" y="5661248"/>
            <a:ext cx="6372000" cy="28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16"/>
          <p:cNvSpPr/>
          <p:nvPr/>
        </p:nvSpPr>
        <p:spPr>
          <a:xfrm>
            <a:off x="1979712" y="5893038"/>
            <a:ext cx="1872000" cy="28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angle 17"/>
          <p:cNvSpPr/>
          <p:nvPr/>
        </p:nvSpPr>
        <p:spPr>
          <a:xfrm>
            <a:off x="1923470" y="6149538"/>
            <a:ext cx="1872000" cy="28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899592" y="5376118"/>
            <a:ext cx="7632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S" sz="1600" dirty="0" smtClean="0">
                <a:latin typeface="Eras Demi ITC" pitchFamily="34" charset="0"/>
              </a:rPr>
              <a:t>“La planificación de la infraestructura necesaria para la producción de electricidad a partir de fuentes renovables debe tener en cuenta las políticas relativas a la participación de quienes se vean afectados por los proyectos, en particular la población local.”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293096"/>
            <a:ext cx="8136904" cy="2232248"/>
          </a:xfrm>
          <a:prstGeom prst="rect">
            <a:avLst/>
          </a:prstGeom>
          <a:solidFill>
            <a:schemeClr val="bg2">
              <a:lumMod val="5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539552" y="2060848"/>
            <a:ext cx="8136904" cy="1224136"/>
          </a:xfrm>
          <a:prstGeom prst="rect">
            <a:avLst/>
          </a:prstGeom>
          <a:solidFill>
            <a:schemeClr val="bg2">
              <a:lumMod val="5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332656"/>
            <a:ext cx="50405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s-ES" dirty="0" smtClean="0">
                <a:latin typeface="Arial Black" pitchFamily="34" charset="0"/>
              </a:rPr>
              <a:t>EN LA NORMATIVA ESTATAL: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35888" y="134076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Arial Black" pitchFamily="34" charset="0"/>
              </a:rPr>
              <a:t>(2 de 3)</a:t>
            </a:r>
            <a:endParaRPr lang="es-ES" sz="1400" dirty="0">
              <a:latin typeface="Arial Black" pitchFamily="34" charset="0"/>
            </a:endParaRPr>
          </a:p>
        </p:txBody>
      </p:sp>
      <p:pic>
        <p:nvPicPr>
          <p:cNvPr id="33794" name="Picture 2" descr="C:\Users\Marisa\Documents\CASA COIN\FOTOVOLTÁICA\FOTOS\FOTOS TEO\Elanio Azul Río Grande.jpg"/>
          <p:cNvPicPr>
            <a:picLocks noChangeAspect="1" noChangeArrowheads="1"/>
          </p:cNvPicPr>
          <p:nvPr/>
        </p:nvPicPr>
        <p:blipFill>
          <a:blip r:embed="rId2" cstate="print"/>
          <a:srcRect l="31395" r="24615" b="16800"/>
          <a:stretch>
            <a:fillRect/>
          </a:stretch>
        </p:blipFill>
        <p:spPr bwMode="auto">
          <a:xfrm>
            <a:off x="-4260" y="0"/>
            <a:ext cx="616003" cy="170080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619672" y="4797152"/>
            <a:ext cx="4176000" cy="28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angle 9"/>
          <p:cNvSpPr/>
          <p:nvPr/>
        </p:nvSpPr>
        <p:spPr>
          <a:xfrm>
            <a:off x="8028848" y="5548764"/>
            <a:ext cx="396000" cy="252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angle 10"/>
          <p:cNvSpPr/>
          <p:nvPr/>
        </p:nvSpPr>
        <p:spPr>
          <a:xfrm>
            <a:off x="1948180" y="5805264"/>
            <a:ext cx="6480000" cy="28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827584" y="2105561"/>
            <a:ext cx="76328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S" sz="1600" dirty="0" smtClean="0">
                <a:latin typeface="Eras Demi ITC" pitchFamily="34" charset="0"/>
              </a:rPr>
              <a:t>En la Ley 27/2006, de 18 de julio, por la que se regulan los derechos de acceso a la información, de participación pública y de acceso a la justicia en materia de medio ambiente, que desarrolla los derechos reconocidos en el Convenio de </a:t>
            </a:r>
            <a:r>
              <a:rPr lang="es-ES" sz="1600" dirty="0" err="1" smtClean="0">
                <a:latin typeface="Eras Demi ITC" pitchFamily="34" charset="0"/>
              </a:rPr>
              <a:t>Aarhus</a:t>
            </a:r>
            <a:r>
              <a:rPr lang="es-ES" sz="1600" dirty="0" smtClean="0">
                <a:latin typeface="Eras Demi ITC" pitchFamily="34" charset="0"/>
              </a:rPr>
              <a:t>.</a:t>
            </a:r>
          </a:p>
          <a:p>
            <a:pPr>
              <a:buNone/>
            </a:pPr>
            <a:endParaRPr lang="es-ES" sz="1600" dirty="0" smtClean="0">
              <a:latin typeface="Eras Demi ITC" pitchFamily="34" charset="0"/>
            </a:endParaRPr>
          </a:p>
          <a:p>
            <a:pPr algn="just">
              <a:buNone/>
            </a:pPr>
            <a:r>
              <a:rPr lang="es-ES" sz="1600" dirty="0" smtClean="0">
                <a:latin typeface="Eras Demi ITC" pitchFamily="34" charset="0"/>
              </a:rPr>
              <a:t>Ante la habitual negativa de la Administración a facilitar información, conviene recordar el art. 3 de dicha ley, pues para el ejercicio de estos derechos, no es necesario acreditar un interés determinado.</a:t>
            </a:r>
          </a:p>
          <a:p>
            <a:pPr>
              <a:buNone/>
            </a:pPr>
            <a:endParaRPr lang="es-ES" sz="1600" dirty="0" smtClean="0">
              <a:latin typeface="Eras Demi ITC" pitchFamily="34" charset="0"/>
            </a:endParaRPr>
          </a:p>
          <a:p>
            <a:pPr>
              <a:buNone/>
            </a:pPr>
            <a:r>
              <a:rPr lang="es-ES" sz="1600" dirty="0" smtClean="0">
                <a:latin typeface="Eras Demi ITC" pitchFamily="34" charset="0"/>
              </a:rPr>
              <a:t>“Artículo 3. Derechos en materia de medio ambiente.</a:t>
            </a:r>
          </a:p>
          <a:p>
            <a:pPr>
              <a:buNone/>
            </a:pPr>
            <a:r>
              <a:rPr lang="es-ES" sz="1600" dirty="0" smtClean="0">
                <a:latin typeface="Eras Demi ITC" pitchFamily="34" charset="0"/>
              </a:rPr>
              <a:t>. . . </a:t>
            </a:r>
          </a:p>
          <a:p>
            <a:pPr marL="719138" indent="-358775">
              <a:buAutoNum type="arabicParenR"/>
            </a:pPr>
            <a:r>
              <a:rPr lang="es-ES" sz="1600" dirty="0" smtClean="0">
                <a:latin typeface="Eras Demi ITC" pitchFamily="34" charset="0"/>
              </a:rPr>
              <a:t>En relación con el acceso a la información:</a:t>
            </a:r>
          </a:p>
          <a:p>
            <a:pPr marL="719138" indent="-358775">
              <a:buAutoNum type="arabicParenR"/>
            </a:pPr>
            <a:endParaRPr lang="es-ES" sz="1600" dirty="0" smtClean="0">
              <a:latin typeface="Eras Demi ITC" pitchFamily="34" charset="0"/>
            </a:endParaRPr>
          </a:p>
          <a:p>
            <a:pPr marL="1079500" indent="-360363" algn="just">
              <a:buNone/>
            </a:pPr>
            <a:r>
              <a:rPr lang="es-ES" sz="1600" dirty="0" smtClean="0">
                <a:latin typeface="Eras Demi ITC" pitchFamily="34" charset="0"/>
              </a:rPr>
              <a:t>a)	A acceder a la información ambiental que obre en poder de las autoridades públicas o en el de otros sujetos en su nombre, sin que para ello estén obligados a declarar un interés determinado, cualquiera que sea su nacionalidad, domicilio o sede.”</a:t>
            </a:r>
          </a:p>
          <a:p>
            <a:pPr algn="just">
              <a:buNone/>
            </a:pPr>
            <a:endParaRPr lang="es-ES" sz="1600" dirty="0" smtClean="0"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67544" y="1916832"/>
            <a:ext cx="7056784" cy="787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s-ES" sz="2000" b="1" dirty="0" smtClean="0">
                <a:solidFill>
                  <a:schemeClr val="bg2">
                    <a:lumMod val="25000"/>
                  </a:schemeClr>
                </a:solidFill>
                <a:latin typeface="Eras Demi ITC" pitchFamily="34" charset="0"/>
              </a:rPr>
              <a:t>La ley 7/2007, de 9 de julio, de Gestión Integrada de la Calidad Ambiental (LGICA),  art. 38.</a:t>
            </a:r>
            <a:endParaRPr lang="es-ES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2924944"/>
            <a:ext cx="7920880" cy="2232248"/>
          </a:xfrm>
          <a:prstGeom prst="rect">
            <a:avLst/>
          </a:prstGeom>
          <a:solidFill>
            <a:schemeClr val="bg2">
              <a:lumMod val="50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332656"/>
            <a:ext cx="50405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None/>
            </a:pPr>
            <a:r>
              <a:rPr lang="es-ES" dirty="0" smtClean="0">
                <a:latin typeface="Arial Black" pitchFamily="34" charset="0"/>
              </a:rPr>
              <a:t>EN LA NORMATIVA AUTONÓMICA: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135888" y="1340768"/>
            <a:ext cx="1008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 smtClean="0">
                <a:latin typeface="Arial Black" pitchFamily="34" charset="0"/>
              </a:rPr>
              <a:t>(3 de 3)</a:t>
            </a:r>
            <a:endParaRPr lang="es-ES" sz="1400" dirty="0">
              <a:latin typeface="Arial Black" pitchFamily="34" charset="0"/>
            </a:endParaRPr>
          </a:p>
        </p:txBody>
      </p:sp>
      <p:pic>
        <p:nvPicPr>
          <p:cNvPr id="34818" name="Picture 2" descr="C:\Users\Marisa\Documents\CASA COIN\FOTOVOLTÁICA\FOTOS\Río Grande 58.jpg"/>
          <p:cNvPicPr>
            <a:picLocks noChangeAspect="1" noChangeArrowheads="1"/>
          </p:cNvPicPr>
          <p:nvPr/>
        </p:nvPicPr>
        <p:blipFill>
          <a:blip r:embed="rId2" cstate="print"/>
          <a:srcRect l="18691" r="58596"/>
          <a:stretch>
            <a:fillRect/>
          </a:stretch>
        </p:blipFill>
        <p:spPr bwMode="auto">
          <a:xfrm>
            <a:off x="-4260" y="0"/>
            <a:ext cx="687828" cy="170080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339752" y="3429000"/>
            <a:ext cx="3816424" cy="28803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5476572" y="3645024"/>
            <a:ext cx="1944000" cy="28803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1723212" y="3908346"/>
            <a:ext cx="2772000" cy="28803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1691680" y="3140968"/>
            <a:ext cx="5760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S" sz="1600" dirty="0" smtClean="0">
                <a:latin typeface="Eras Demi ITC" pitchFamily="34" charset="0"/>
              </a:rPr>
              <a:t>“El órgano sustantivo adoptará las medidas necesarias para garantizar que la documentación que debe someterse a información pública tenga la máxima difusión entre el público, utilizando los medios de comunicación y, preferentemente, los medios electrónicos.”</a:t>
            </a:r>
          </a:p>
          <a:p>
            <a:pPr algn="just">
              <a:buNone/>
            </a:pPr>
            <a:endParaRPr lang="es-ES" sz="1600" dirty="0" smtClean="0"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"/>
            <a:ext cx="7772400" cy="1124743"/>
          </a:xfrm>
        </p:spPr>
        <p:txBody>
          <a:bodyPr/>
          <a:lstStyle/>
          <a:p>
            <a:r>
              <a:rPr lang="es-E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¿RENOVABLES? Así, SÍ</a:t>
            </a:r>
            <a:endParaRPr lang="es-E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32772" name="Picture 4" descr="Un techo solar para las autopistas alemanas podría alimentar 1/3 del paí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68760"/>
            <a:ext cx="7776864" cy="5139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5496" y="6309320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chemeClr val="bg1"/>
                </a:solidFill>
                <a:latin typeface="Arial Black" pitchFamily="34" charset="0"/>
              </a:rPr>
              <a:t>Contacto para más información:</a:t>
            </a:r>
          </a:p>
          <a:p>
            <a:r>
              <a:rPr lang="es-ES" sz="1600" dirty="0" smtClean="0">
                <a:solidFill>
                  <a:srgbClr val="FFFF66"/>
                </a:solidFill>
                <a:latin typeface="Arial Black" pitchFamily="34" charset="0"/>
              </a:rPr>
              <a:t>Manuel Aguilar 677 41 09 01</a:t>
            </a:r>
            <a:endParaRPr lang="es-ES" sz="1600" dirty="0">
              <a:solidFill>
                <a:srgbClr val="FFFF66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6381328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000" b="1" dirty="0" smtClean="0">
                <a:solidFill>
                  <a:srgbClr val="FFFF66"/>
                </a:solidFill>
                <a:latin typeface="+mj-lt"/>
              </a:rPr>
              <a:t>Larutadelaplaca.es</a:t>
            </a:r>
            <a:endParaRPr lang="es-ES" sz="2000" b="1" dirty="0">
              <a:solidFill>
                <a:srgbClr val="FFFF66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788024" y="2924944"/>
            <a:ext cx="4104456" cy="338437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Picture 5" descr="Fotovoltaica Almargen.jpg"/>
          <p:cNvPicPr>
            <a:picLocks noChangeAspect="1"/>
          </p:cNvPicPr>
          <p:nvPr/>
        </p:nvPicPr>
        <p:blipFill>
          <a:blip r:embed="rId2" cstate="print"/>
          <a:srcRect l="7690" r="4111"/>
          <a:stretch>
            <a:fillRect/>
          </a:stretch>
        </p:blipFill>
        <p:spPr>
          <a:xfrm>
            <a:off x="0" y="0"/>
            <a:ext cx="4536504" cy="68853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17052" y="3158966"/>
            <a:ext cx="40324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Una herramienta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para que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los </a:t>
            </a:r>
            <a:r>
              <a:rPr lang="es-ES" sz="2000" b="1" spc="50" dirty="0" smtClean="0">
                <a:ln w="127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Arial Black" pitchFamily="34" charset="0"/>
              </a:rPr>
              <a:t>Ayuntamientos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(si quieren),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puedan regular la implantación de </a:t>
            </a:r>
            <a:r>
              <a:rPr lang="es-E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macroproyectos</a:t>
            </a:r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industriales de renovables</a:t>
            </a:r>
          </a:p>
          <a:p>
            <a:pPr algn="ctr"/>
            <a:r>
              <a:rPr lang="es-E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 su Municipio</a:t>
            </a:r>
            <a:endParaRPr lang="es-E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77426" y="332656"/>
            <a:ext cx="68739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PLAN ESPECIAL</a:t>
            </a:r>
            <a:endParaRPr lang="en-U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79712" y="332656"/>
            <a:ext cx="687399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6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PLAN ESPECIAL</a:t>
            </a:r>
            <a:endParaRPr lang="en-US" sz="6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36504" y="1412776"/>
            <a:ext cx="44279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000" b="1" kern="5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Un Plan</a:t>
            </a:r>
          </a:p>
          <a:p>
            <a:r>
              <a:rPr lang="es-ES" sz="2000" b="1" kern="5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</a:rPr>
              <a:t>para los Municipios andaluces</a:t>
            </a:r>
            <a:endParaRPr lang="es-ES" sz="2000" b="1" kern="5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ío Grande 83.jpg"/>
          <p:cNvPicPr>
            <a:picLocks noChangeAspect="1"/>
          </p:cNvPicPr>
          <p:nvPr/>
        </p:nvPicPr>
        <p:blipFill>
          <a:blip r:embed="rId2" cstate="print">
            <a:lum contrast="37000"/>
          </a:blip>
          <a:srcRect t="31783" r="48887"/>
          <a:stretch>
            <a:fillRect/>
          </a:stretch>
        </p:blipFill>
        <p:spPr>
          <a:xfrm>
            <a:off x="0" y="0"/>
            <a:ext cx="9144000" cy="6885384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10" name="Rectangle 9"/>
          <p:cNvSpPr/>
          <p:nvPr/>
        </p:nvSpPr>
        <p:spPr>
          <a:xfrm>
            <a:off x="1043608" y="1556792"/>
            <a:ext cx="7056784" cy="424847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1519198" y="3212976"/>
            <a:ext cx="6120680" cy="2244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ts val="3400"/>
              </a:lnSpc>
            </a:pPr>
            <a:r>
              <a:rPr lang="es-ES" sz="2400" dirty="0" smtClean="0">
                <a:solidFill>
                  <a:srgbClr val="003300"/>
                </a:solidFill>
                <a:latin typeface="Arial Black" pitchFamily="34" charset="0"/>
              </a:rPr>
              <a:t>Su objeto es delimitar los espacios</a:t>
            </a:r>
            <a:br>
              <a:rPr lang="es-ES" sz="2400" dirty="0" smtClean="0">
                <a:solidFill>
                  <a:srgbClr val="003300"/>
                </a:solidFill>
                <a:latin typeface="Arial Black" pitchFamily="34" charset="0"/>
              </a:rPr>
            </a:br>
            <a:r>
              <a:rPr lang="es-ES" sz="2400" dirty="0" smtClean="0">
                <a:solidFill>
                  <a:srgbClr val="003300"/>
                </a:solidFill>
                <a:latin typeface="Arial Black" pitchFamily="34" charset="0"/>
              </a:rPr>
              <a:t>de nuestro término municipal, donde  se podrán instalar </a:t>
            </a:r>
            <a:r>
              <a:rPr lang="es-ES" sz="2400" dirty="0" err="1" smtClean="0">
                <a:solidFill>
                  <a:srgbClr val="003300"/>
                </a:solidFill>
                <a:latin typeface="Arial Black" pitchFamily="34" charset="0"/>
              </a:rPr>
              <a:t>macroproyectos</a:t>
            </a:r>
            <a:r>
              <a:rPr lang="es-ES" sz="2400" dirty="0" smtClean="0">
                <a:solidFill>
                  <a:srgbClr val="003300"/>
                </a:solidFill>
                <a:latin typeface="Arial Black" pitchFamily="34" charset="0"/>
              </a:rPr>
              <a:t> industriales de renovables</a:t>
            </a:r>
            <a:endParaRPr lang="es-ES" sz="2400" dirty="0">
              <a:solidFill>
                <a:srgbClr val="003300"/>
              </a:solidFill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132856"/>
            <a:ext cx="9144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ras Demi ITC" pitchFamily="34" charset="0"/>
                <a:ea typeface="Tahoma" pitchFamily="34" charset="0"/>
                <a:cs typeface="Tahoma" pitchFamily="34" charset="0"/>
              </a:rPr>
              <a:t>FINALIDAD DEL </a:t>
            </a:r>
            <a:r>
              <a:rPr lang="en-US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Eras Demi ITC" pitchFamily="34" charset="0"/>
                <a:ea typeface="Tahoma" pitchFamily="34" charset="0"/>
                <a:cs typeface="Tahoma" pitchFamily="34" charset="0"/>
              </a:rPr>
              <a:t>PLAN ESPECIAL</a:t>
            </a:r>
            <a:endParaRPr lang="en-US" sz="4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Eras Demi IT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44370" y="4042832"/>
            <a:ext cx="58381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SÍ</a:t>
            </a:r>
            <a:endParaRPr lang="en-US" sz="2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Flowchart: Punched Tape 11"/>
          <p:cNvSpPr/>
          <p:nvPr/>
        </p:nvSpPr>
        <p:spPr>
          <a:xfrm rot="21078621">
            <a:off x="2957822" y="4509120"/>
            <a:ext cx="432048" cy="45719"/>
          </a:xfrm>
          <a:prstGeom prst="flowChartPunchedTap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81584" y="548680"/>
            <a:ext cx="8352928" cy="1080120"/>
          </a:xfrm>
          <a:prstGeom prst="rect">
            <a:avLst/>
          </a:prstGeom>
          <a:gradFill flip="none" rotWithShape="1">
            <a:gsLst>
              <a:gs pos="0">
                <a:srgbClr val="7E80D8">
                  <a:tint val="66000"/>
                  <a:satMod val="160000"/>
                </a:srgbClr>
              </a:gs>
              <a:gs pos="50000">
                <a:srgbClr val="7E80D8">
                  <a:tint val="44500"/>
                  <a:satMod val="160000"/>
                </a:srgbClr>
              </a:gs>
              <a:gs pos="100000">
                <a:srgbClr val="7E80D8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Content Placeholder 3" descr="Río Grande 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4627204"/>
            <a:ext cx="9144000" cy="2258179"/>
          </a:xfrm>
        </p:spPr>
      </p:pic>
      <p:sp>
        <p:nvSpPr>
          <p:cNvPr id="5" name="TextBox 4"/>
          <p:cNvSpPr txBox="1"/>
          <p:nvPr/>
        </p:nvSpPr>
        <p:spPr>
          <a:xfrm>
            <a:off x="2253792" y="2060848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Eras Demi ITC" pitchFamily="34" charset="0"/>
              </a:rPr>
              <a:t>Podrán formularse Planes Especiales de ámbito municipal con objeto de proteger el medio ambiente y el paisaje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Eras Demi IT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7560" y="650278"/>
            <a:ext cx="7734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Eras Demi ITC" pitchFamily="34" charset="0"/>
              </a:rPr>
              <a:t>EL AYUNTAMIENTO PUEDE </a:t>
            </a:r>
            <a:r>
              <a:rPr lang="es-ES" sz="2800" dirty="0">
                <a:latin typeface="Eras Demi ITC" pitchFamily="34" charset="0"/>
              </a:rPr>
              <a:t>R</a:t>
            </a:r>
            <a:r>
              <a:rPr lang="es-ES" sz="2800" dirty="0" smtClean="0">
                <a:latin typeface="Eras Demi ITC" pitchFamily="34" charset="0"/>
              </a:rPr>
              <a:t>EDACTAR UN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Eras Demi ITC" pitchFamily="34" charset="0"/>
              </a:rPr>
              <a:t>PLAN ESPECIAL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Eras Demi IT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584" y="548680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Eras Demi ITC" pitchFamily="34" charset="0"/>
              </a:rPr>
              <a:t>1º</a:t>
            </a:r>
            <a:endParaRPr lang="es-ES" sz="3600" dirty="0"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9552" y="2348880"/>
            <a:ext cx="8136904" cy="1584176"/>
          </a:xfrm>
          <a:prstGeom prst="rect">
            <a:avLst/>
          </a:prstGeom>
          <a:solidFill>
            <a:srgbClr val="7E80D8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angle 11"/>
          <p:cNvSpPr/>
          <p:nvPr/>
        </p:nvSpPr>
        <p:spPr>
          <a:xfrm>
            <a:off x="539552" y="4005064"/>
            <a:ext cx="8136904" cy="720080"/>
          </a:xfrm>
          <a:prstGeom prst="rect">
            <a:avLst/>
          </a:prstGeom>
          <a:solidFill>
            <a:srgbClr val="7E80D8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angle 12"/>
          <p:cNvSpPr/>
          <p:nvPr/>
        </p:nvSpPr>
        <p:spPr>
          <a:xfrm>
            <a:off x="539552" y="4797152"/>
            <a:ext cx="8136904" cy="1656184"/>
          </a:xfrm>
          <a:prstGeom prst="rect">
            <a:avLst/>
          </a:prstGeom>
          <a:solidFill>
            <a:srgbClr val="7E80D8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6E70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46134"/>
            <a:ext cx="835292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s-ES" dirty="0" smtClean="0">
                <a:solidFill>
                  <a:schemeClr val="bg1"/>
                </a:solidFill>
                <a:latin typeface="Arial Black" pitchFamily="34" charset="0"/>
              </a:rPr>
              <a:t>Su base legal está en la Ley 7/2021, de 1 de diciembre, </a:t>
            </a:r>
            <a:br>
              <a:rPr lang="es-ES" dirty="0" smtClean="0">
                <a:solidFill>
                  <a:schemeClr val="bg1"/>
                </a:solidFill>
                <a:latin typeface="Arial Black" pitchFamily="34" charset="0"/>
              </a:rPr>
            </a:br>
            <a:r>
              <a:rPr lang="es-ES" dirty="0" smtClean="0">
                <a:solidFill>
                  <a:schemeClr val="bg1"/>
                </a:solidFill>
                <a:latin typeface="Arial Black" pitchFamily="34" charset="0"/>
              </a:rPr>
              <a:t>de impulso para la sostenibilidad del territorio de Andalucía (LISTA), que en su art. 70 establece:</a:t>
            </a:r>
            <a:endParaRPr lang="es-E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7268" y="1829058"/>
            <a:ext cx="2808312" cy="375806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467544" y="1804754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40" dirty="0" smtClean="0">
                <a:solidFill>
                  <a:srgbClr val="6E70D4"/>
                </a:solidFill>
                <a:latin typeface="Eras Demi ITC" pitchFamily="34" charset="0"/>
              </a:rPr>
              <a:t>Artículo 70.    Los Planes Especiales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3350" y="4092838"/>
            <a:ext cx="4464496" cy="28803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7652578" y="4837628"/>
            <a:ext cx="792000" cy="28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467544" y="2356425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just">
              <a:buAutoNum type="arabicPeriod"/>
            </a:pPr>
            <a:r>
              <a:rPr lang="es-ES" sz="1600" dirty="0" smtClean="0">
                <a:latin typeface="Eras Demi ITC" pitchFamily="34" charset="0"/>
              </a:rPr>
              <a:t>Los Planes Especiales desarrollan y complementan las determinaciones de los instrumentos de ordenación urbanística, no pudiendo sustituir a los restantes instrumentos de ordenación urbanística en sus funciones propias, sin perjuicio de las limitaciones de uso que puedan establecer.  Podrán formularse en ausencia de dichos instrumentos o de previsión expresa en los mismos, no pudiendo contradecir sus determinaciones.</a:t>
            </a:r>
          </a:p>
          <a:p>
            <a:pPr marL="363538" indent="-363538" algn="just">
              <a:buAutoNum type="arabicPeriod"/>
            </a:pPr>
            <a:endParaRPr lang="es-ES" sz="1600" dirty="0" smtClean="0">
              <a:latin typeface="Eras Demi ITC" pitchFamily="34" charset="0"/>
            </a:endParaRPr>
          </a:p>
          <a:p>
            <a:pPr marL="363538" indent="-363538" algn="just">
              <a:buAutoNum type="arabicPeriod" startAt="2"/>
            </a:pPr>
            <a:r>
              <a:rPr lang="es-ES" sz="1600" dirty="0" smtClean="0">
                <a:latin typeface="Eras Demi ITC" pitchFamily="34" charset="0"/>
              </a:rPr>
              <a:t>Su ámbito o incidencia podrá ser municipal o supralocal, de acuerdo con su objeto y finalidad.</a:t>
            </a:r>
          </a:p>
          <a:p>
            <a:pPr marL="363538" indent="-363538" algn="just">
              <a:buAutoNum type="arabicPeriod" startAt="2"/>
            </a:pPr>
            <a:endParaRPr lang="es-ES" sz="1600" dirty="0" smtClean="0">
              <a:latin typeface="Eras Demi ITC" pitchFamily="34" charset="0"/>
            </a:endParaRPr>
          </a:p>
          <a:p>
            <a:pPr marL="363538" indent="-363538" algn="just">
              <a:buAutoNum type="arabicPeriod" startAt="3"/>
            </a:pPr>
            <a:r>
              <a:rPr lang="es-ES" sz="1600" dirty="0" smtClean="0">
                <a:latin typeface="Eras Demi ITC" pitchFamily="34" charset="0"/>
              </a:rPr>
              <a:t>Los Planes Especiales podrán tener alguno o algunos de los siguientes objetos: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468086" y="5172990"/>
            <a:ext cx="936000" cy="28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angle 17"/>
          <p:cNvSpPr/>
          <p:nvPr/>
        </p:nvSpPr>
        <p:spPr>
          <a:xfrm>
            <a:off x="2915816" y="5661280"/>
            <a:ext cx="2952328" cy="252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67544" y="5129897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363538" algn="just"/>
            <a:r>
              <a:rPr lang="es-ES" sz="1600" dirty="0" smtClean="0">
                <a:latin typeface="Eras Demi ITC" pitchFamily="34" charset="0"/>
              </a:rPr>
              <a:t>a)	Establecer determinaciones complementarias para conservar, proteger y mejorar la situación del patrimonio histórico, cultural, urbanístico y arquitectónico, el medio ambiente y el paisaje, así como para implementar medidas contra el cambio climático en ámbitos definidos sobre cualquier clase de suelo.</a:t>
            </a:r>
            <a:endParaRPr lang="es-E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584" y="404664"/>
            <a:ext cx="8352928" cy="158417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2253792" y="2291386"/>
            <a:ext cx="64807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Eras Demi ITC" pitchFamily="34" charset="0"/>
              </a:rPr>
              <a:t>El objeto del Plan Especial es ordenar las actuaciones de renovables en nuestro municipio y establecer las zonas para su localización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Eras Demi IT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57560" y="506262"/>
            <a:ext cx="77344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Eras Demi ITC" pitchFamily="34" charset="0"/>
              </a:rPr>
              <a:t>EL AYUNTAMIENTO PUEDE </a:t>
            </a:r>
            <a:r>
              <a:rPr lang="es-ES" sz="2800" dirty="0">
                <a:latin typeface="Eras Demi ITC" pitchFamily="34" charset="0"/>
              </a:rPr>
              <a:t>R</a:t>
            </a:r>
            <a:r>
              <a:rPr lang="es-ES" sz="2800" dirty="0" smtClean="0">
                <a:latin typeface="Eras Demi ITC" pitchFamily="34" charset="0"/>
              </a:rPr>
              <a:t>EDACTAR UN </a:t>
            </a: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Eras Demi ITC" pitchFamily="34" charset="0"/>
              </a:rPr>
              <a:t>PLAN ESPECIAL </a:t>
            </a:r>
            <a:r>
              <a:rPr lang="es-ES" sz="2800" dirty="0" smtClean="0">
                <a:latin typeface="Eras Demi ITC" pitchFamily="34" charset="0"/>
              </a:rPr>
              <a:t>PARA REGULAR LAS RENOVABLES EN SU MUNICIPIO</a:t>
            </a:r>
            <a:endParaRPr lang="es-ES" sz="2800" dirty="0">
              <a:latin typeface="Eras Demi ITC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584" y="40466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Eras Demi ITC" pitchFamily="34" charset="0"/>
              </a:rPr>
              <a:t>2</a:t>
            </a:r>
            <a:r>
              <a:rPr lang="es-ES" sz="3600" dirty="0" smtClean="0">
                <a:latin typeface="Eras Demi ITC" pitchFamily="34" charset="0"/>
              </a:rPr>
              <a:t>º</a:t>
            </a:r>
            <a:endParaRPr lang="es-ES" sz="3600" dirty="0">
              <a:latin typeface="Eras Demi ITC" pitchFamily="34" charset="0"/>
            </a:endParaRPr>
          </a:p>
        </p:txBody>
      </p:sp>
      <p:pic>
        <p:nvPicPr>
          <p:cNvPr id="13" name="Picture 12" descr="DSC_0012.jpg"/>
          <p:cNvPicPr>
            <a:picLocks noChangeAspect="1"/>
          </p:cNvPicPr>
          <p:nvPr/>
        </p:nvPicPr>
        <p:blipFill>
          <a:blip r:embed="rId2" cstate="print">
            <a:lum contrast="23000"/>
          </a:blip>
          <a:srcRect t="17800" b="42133"/>
          <a:stretch>
            <a:fillRect/>
          </a:stretch>
        </p:blipFill>
        <p:spPr>
          <a:xfrm>
            <a:off x="0" y="4824536"/>
            <a:ext cx="9144000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39552" y="2161884"/>
            <a:ext cx="8136904" cy="1987196"/>
          </a:xfrm>
          <a:prstGeom prst="rect">
            <a:avLst/>
          </a:prstGeom>
          <a:solidFill>
            <a:schemeClr val="accent3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Rectangle 11"/>
          <p:cNvSpPr/>
          <p:nvPr/>
        </p:nvSpPr>
        <p:spPr>
          <a:xfrm>
            <a:off x="539552" y="4221088"/>
            <a:ext cx="8136904" cy="648072"/>
          </a:xfrm>
          <a:prstGeom prst="rect">
            <a:avLst/>
          </a:prstGeom>
          <a:solidFill>
            <a:schemeClr val="accent3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Rectangle 12"/>
          <p:cNvSpPr/>
          <p:nvPr/>
        </p:nvSpPr>
        <p:spPr>
          <a:xfrm>
            <a:off x="539552" y="4941168"/>
            <a:ext cx="8136904" cy="1830310"/>
          </a:xfrm>
          <a:prstGeom prst="rect">
            <a:avLst/>
          </a:prstGeom>
          <a:solidFill>
            <a:schemeClr val="accent3">
              <a:lumMod val="75000"/>
              <a:alpha val="3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Autofit/>
          </a:bodyPr>
          <a:lstStyle/>
          <a:p>
            <a:r>
              <a:rPr lang="es-ES" sz="2400" dirty="0" smtClean="0"/>
              <a:t/>
            </a:r>
            <a:br>
              <a:rPr lang="es-ES" sz="2400" dirty="0" smtClean="0"/>
            </a:br>
            <a:endParaRPr lang="es-E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32656"/>
            <a:ext cx="7992888" cy="826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s-ES" dirty="0" smtClean="0">
                <a:solidFill>
                  <a:schemeClr val="bg1"/>
                </a:solidFill>
                <a:latin typeface="Arial Black" pitchFamily="34" charset="0"/>
              </a:rPr>
              <a:t>REGLAMENTO que desarrolla la LISTA, aprobado por Decreto 550/2022, de 29 de Noviembre, en su art. 93:</a:t>
            </a:r>
            <a:endParaRPr lang="es-E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27268" y="1781760"/>
            <a:ext cx="2808312" cy="324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TextBox 7"/>
          <p:cNvSpPr txBox="1"/>
          <p:nvPr/>
        </p:nvSpPr>
        <p:spPr>
          <a:xfrm>
            <a:off x="467544" y="1758302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spc="40" dirty="0" smtClean="0">
                <a:solidFill>
                  <a:schemeClr val="accent3">
                    <a:lumMod val="75000"/>
                  </a:schemeClr>
                </a:solidFill>
                <a:latin typeface="Eras Demi ITC" pitchFamily="34" charset="0"/>
              </a:rPr>
              <a:t>Artículo 93.    Los Planes Especiales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52578" y="4981676"/>
            <a:ext cx="792000" cy="28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7490674" y="5308030"/>
            <a:ext cx="900000" cy="216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16"/>
          <p:cNvSpPr/>
          <p:nvPr/>
        </p:nvSpPr>
        <p:spPr>
          <a:xfrm>
            <a:off x="2915816" y="5661280"/>
            <a:ext cx="3024000" cy="252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467544" y="2204864"/>
            <a:ext cx="8208912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 algn="just">
              <a:lnSpc>
                <a:spcPts val="1800"/>
              </a:lnSpc>
              <a:buNone/>
            </a:pPr>
            <a:r>
              <a:rPr lang="es-ES" sz="1600" dirty="0" smtClean="0">
                <a:latin typeface="Eras Demi ITC" pitchFamily="34" charset="0"/>
              </a:rPr>
              <a:t>1.	Los Planes Especiales desarrollan y complementan las determinaciones de los instrumentos de ordenación urbanística, no pudiendo sustituir a los restantes instrumentos de ordenación en sus funciones propias, sin perjuicio de las limitaciones de uso que puedan establecer. Podrán formularse en ausencia de dichos instrumentos o de previsión expresa en los mismos, no pudiendo contradecir sus determinaciones.</a:t>
            </a:r>
          </a:p>
          <a:p>
            <a:pPr marL="363538" algn="just">
              <a:lnSpc>
                <a:spcPts val="1800"/>
              </a:lnSpc>
              <a:buNone/>
            </a:pPr>
            <a:r>
              <a:rPr lang="es-ES" sz="1600" dirty="0" smtClean="0">
                <a:latin typeface="Eras Demi ITC" pitchFamily="34" charset="0"/>
              </a:rPr>
              <a:t>Los Planes Especiales de Iniciativa Autonómica se regularán por lo establecido en el artículo 66.</a:t>
            </a:r>
          </a:p>
          <a:p>
            <a:pPr marL="363538" algn="just">
              <a:lnSpc>
                <a:spcPts val="1800"/>
              </a:lnSpc>
              <a:buNone/>
            </a:pPr>
            <a:endParaRPr lang="es-ES" sz="1600" dirty="0" smtClean="0">
              <a:latin typeface="Eras Demi ITC" pitchFamily="34" charset="0"/>
            </a:endParaRPr>
          </a:p>
          <a:p>
            <a:pPr marL="363538" indent="-363538" algn="just">
              <a:lnSpc>
                <a:spcPts val="1800"/>
              </a:lnSpc>
              <a:buAutoNum type="arabicPeriod" startAt="2"/>
            </a:pPr>
            <a:r>
              <a:rPr lang="es-ES" sz="1600" dirty="0" smtClean="0">
                <a:latin typeface="Eras Demi ITC" pitchFamily="34" charset="0"/>
              </a:rPr>
              <a:t>Su ámbito o incidencia podrá ser municipal o supramunicipal, de acuerdo con su objeto y finalidad.</a:t>
            </a:r>
          </a:p>
          <a:p>
            <a:pPr marL="363538" indent="-363538" algn="just">
              <a:lnSpc>
                <a:spcPts val="1800"/>
              </a:lnSpc>
              <a:buAutoNum type="arabicPeriod" startAt="2"/>
            </a:pPr>
            <a:endParaRPr lang="es-ES" sz="1600" dirty="0" smtClean="0">
              <a:latin typeface="Eras Demi ITC" pitchFamily="34" charset="0"/>
            </a:endParaRPr>
          </a:p>
          <a:p>
            <a:pPr marL="363538" indent="-363538" algn="just">
              <a:lnSpc>
                <a:spcPts val="1800"/>
              </a:lnSpc>
              <a:buAutoNum type="arabicPeriod" startAt="3"/>
            </a:pPr>
            <a:r>
              <a:rPr lang="es-ES" sz="1600" dirty="0" smtClean="0">
                <a:latin typeface="Eras Demi ITC" pitchFamily="34" charset="0"/>
              </a:rPr>
              <a:t>Los Planes Especiales podrán tener alguno o algunos de los siguientes objetos: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03648" y="6237312"/>
            <a:ext cx="7200800" cy="504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TextBox 9"/>
          <p:cNvSpPr txBox="1"/>
          <p:nvPr/>
        </p:nvSpPr>
        <p:spPr>
          <a:xfrm>
            <a:off x="467544" y="5255965"/>
            <a:ext cx="8208912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0113" indent="-363538" algn="just">
              <a:lnSpc>
                <a:spcPts val="1600"/>
              </a:lnSpc>
              <a:buAutoNum type="alphaLcParenR"/>
            </a:pPr>
            <a:r>
              <a:rPr lang="es-ES" sz="1600" dirty="0" smtClean="0">
                <a:latin typeface="Eras Demi ITC" pitchFamily="34" charset="0"/>
              </a:rPr>
              <a:t>Establecer determinaciones complementarias para conservar, proteger y mejorar la situación del patrimonio histórico, cultural, urbanístico y arquitectónico, el medio ambiente y el paisaje en ámbitos definidos sobre cualquier clase de suelo.</a:t>
            </a:r>
          </a:p>
          <a:p>
            <a:pPr marL="900113" indent="-363538" algn="just">
              <a:lnSpc>
                <a:spcPts val="1600"/>
              </a:lnSpc>
              <a:buAutoNum type="alphaLcParenR"/>
            </a:pPr>
            <a:endParaRPr lang="es-ES" sz="1600" dirty="0" smtClean="0">
              <a:latin typeface="Eras Demi ITC" pitchFamily="34" charset="0"/>
            </a:endParaRPr>
          </a:p>
          <a:p>
            <a:pPr marL="900113" indent="-363538" algn="just">
              <a:lnSpc>
                <a:spcPts val="1600"/>
              </a:lnSpc>
              <a:buNone/>
            </a:pPr>
            <a:r>
              <a:rPr lang="es-ES" sz="1600" dirty="0" smtClean="0">
                <a:latin typeface="Eras Demi ITC" pitchFamily="34" charset="0"/>
              </a:rPr>
              <a:t>m)	Ordenar las actuaciones vinculadas a la generación de energía mediante fuentes renovables y establecer zonas para su localización.</a:t>
            </a:r>
            <a:endParaRPr lang="es-ES" sz="1600" dirty="0"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584" y="391304"/>
            <a:ext cx="8352928" cy="1224136"/>
          </a:xfrm>
          <a:prstGeom prst="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TextBox 4"/>
          <p:cNvSpPr txBox="1"/>
          <p:nvPr/>
        </p:nvSpPr>
        <p:spPr>
          <a:xfrm>
            <a:off x="2253792" y="1759456"/>
            <a:ext cx="64807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S" sz="2800" dirty="0" smtClean="0">
                <a:solidFill>
                  <a:schemeClr val="accent6">
                    <a:lumMod val="50000"/>
                  </a:schemeClr>
                </a:solidFill>
                <a:latin typeface="Eras Demi ITC" pitchFamily="34" charset="0"/>
              </a:rPr>
              <a:t>Pueden tramitarse Planes Especiales, con la finalidad de ordenar las actuaciones vinculadas a la generación de energía mediante fuentes renovables y establecer zonas para su localización</a:t>
            </a:r>
            <a:endParaRPr lang="es-ES" sz="2800" dirty="0">
              <a:solidFill>
                <a:schemeClr val="accent6">
                  <a:lumMod val="50000"/>
                </a:schemeClr>
              </a:solidFill>
              <a:latin typeface="Eras Demi IT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7560" y="492902"/>
            <a:ext cx="7734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Eras Demi ITC" pitchFamily="34" charset="0"/>
              </a:rPr>
              <a:t>ES UNA POTESTAD ESPECÍFICA PARA LAS RENOVABLES</a:t>
            </a:r>
            <a:endParaRPr lang="es-ES" sz="2800" dirty="0">
              <a:latin typeface="Eras Demi ITC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584" y="391304"/>
            <a:ext cx="864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Eras Demi ITC" pitchFamily="34" charset="0"/>
              </a:rPr>
              <a:t>3º</a:t>
            </a:r>
            <a:endParaRPr lang="es-ES" sz="3600" dirty="0">
              <a:latin typeface="Eras Demi ITC" pitchFamily="34" charset="0"/>
            </a:endParaRPr>
          </a:p>
        </p:txBody>
      </p:sp>
      <p:pic>
        <p:nvPicPr>
          <p:cNvPr id="1027" name="Picture 3" descr="C:\Users\Marisa\Documents\CASA COIN\FOTOVOLTÁICA\FOTOS\BENAHAVIS 2.jpg"/>
          <p:cNvPicPr>
            <a:picLocks noChangeAspect="1" noChangeArrowheads="1"/>
          </p:cNvPicPr>
          <p:nvPr/>
        </p:nvPicPr>
        <p:blipFill>
          <a:blip r:embed="rId2" cstate="print"/>
          <a:srcRect t="52134" b="14009"/>
          <a:stretch>
            <a:fillRect/>
          </a:stretch>
        </p:blipFill>
        <p:spPr bwMode="auto">
          <a:xfrm>
            <a:off x="0" y="4797152"/>
            <a:ext cx="9137532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9552" y="3212976"/>
            <a:ext cx="8136904" cy="1051092"/>
          </a:xfrm>
          <a:prstGeom prst="rect">
            <a:avLst/>
          </a:prstGeom>
          <a:solidFill>
            <a:srgbClr val="B8B4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angle 9"/>
          <p:cNvSpPr/>
          <p:nvPr/>
        </p:nvSpPr>
        <p:spPr>
          <a:xfrm>
            <a:off x="539552" y="4394132"/>
            <a:ext cx="8136904" cy="1627156"/>
          </a:xfrm>
          <a:prstGeom prst="rect">
            <a:avLst/>
          </a:prstGeom>
          <a:solidFill>
            <a:srgbClr val="B8B4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700808"/>
          </a:xfrm>
          <a:prstGeom prst="rect">
            <a:avLst/>
          </a:prstGeom>
          <a:solidFill>
            <a:srgbClr val="B8B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246134"/>
            <a:ext cx="799288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None/>
            </a:pPr>
            <a:r>
              <a:rPr lang="es-ES" dirty="0" smtClean="0">
                <a:latin typeface="Arial Black" pitchFamily="34" charset="0"/>
              </a:rPr>
              <a:t>Así está establecido desde la ley 2/2007, de 27 de marzo, de fomento de las energías renovables y del ahorro y eficiencia energética de Andalucía, en su art. 12:</a:t>
            </a:r>
            <a:endParaRPr lang="es-E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1804754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25" indent="-1698625"/>
            <a:r>
              <a:rPr lang="es-ES" sz="2000" b="1" spc="40" dirty="0" smtClean="0">
                <a:solidFill>
                  <a:srgbClr val="ACA800"/>
                </a:solidFill>
                <a:latin typeface="Eras Demi ITC" pitchFamily="34" charset="0"/>
              </a:rPr>
              <a:t>Artículo 12. 	La implantación de las actuaciones de generación de energía mediante fuentes energéticas renovables y el procedimiento urbanístico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5616" y="6395280"/>
            <a:ext cx="6912768" cy="230538"/>
          </a:xfrm>
          <a:prstGeom prst="rect">
            <a:avLst/>
          </a:prstGeom>
          <a:solidFill>
            <a:srgbClr val="B8B400">
              <a:alpha val="3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angle 10"/>
          <p:cNvSpPr/>
          <p:nvPr/>
        </p:nvSpPr>
        <p:spPr>
          <a:xfrm>
            <a:off x="890648" y="3228742"/>
            <a:ext cx="3600000" cy="252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angle 12"/>
          <p:cNvSpPr/>
          <p:nvPr/>
        </p:nvSpPr>
        <p:spPr>
          <a:xfrm>
            <a:off x="2123728" y="3469476"/>
            <a:ext cx="6480000" cy="252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angle 13"/>
          <p:cNvSpPr/>
          <p:nvPr/>
        </p:nvSpPr>
        <p:spPr>
          <a:xfrm>
            <a:off x="843350" y="3732238"/>
            <a:ext cx="7740000" cy="252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angle 14"/>
          <p:cNvSpPr/>
          <p:nvPr/>
        </p:nvSpPr>
        <p:spPr>
          <a:xfrm>
            <a:off x="827584" y="3969088"/>
            <a:ext cx="1296000" cy="252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angle 15"/>
          <p:cNvSpPr/>
          <p:nvPr/>
        </p:nvSpPr>
        <p:spPr>
          <a:xfrm>
            <a:off x="5116916" y="5413692"/>
            <a:ext cx="3456000" cy="28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angle 16"/>
          <p:cNvSpPr/>
          <p:nvPr/>
        </p:nvSpPr>
        <p:spPr>
          <a:xfrm>
            <a:off x="883826" y="5645482"/>
            <a:ext cx="2196000" cy="288000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TextBox 6"/>
          <p:cNvSpPr txBox="1"/>
          <p:nvPr/>
        </p:nvSpPr>
        <p:spPr>
          <a:xfrm>
            <a:off x="467544" y="2924944"/>
            <a:ext cx="82089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ES" sz="1600" dirty="0" smtClean="0">
                <a:latin typeface="Eras Demi ITC" pitchFamily="34" charset="0"/>
              </a:rPr>
              <a:t>. . . </a:t>
            </a:r>
          </a:p>
          <a:p>
            <a:pPr marL="363538" indent="-363538" algn="just">
              <a:buNone/>
            </a:pPr>
            <a:r>
              <a:rPr lang="es-ES" sz="1600" dirty="0" smtClean="0">
                <a:latin typeface="Eras Demi ITC" pitchFamily="34" charset="0"/>
              </a:rPr>
              <a:t>2.	Podrán tramitarse Planes Especiales, conforme a lo previsto en la legislación urbanística, con la finalidad de ordenar las actuaciones vinculadas a la generación de energía mediante fuentes renovables y establecer zonas para su localización.</a:t>
            </a:r>
          </a:p>
          <a:p>
            <a:pPr marL="363538" indent="-363538" algn="just">
              <a:buNone/>
            </a:pPr>
            <a:endParaRPr lang="es-ES" sz="1600" dirty="0">
              <a:latin typeface="Eras Demi ITC" pitchFamily="34" charset="0"/>
            </a:endParaRPr>
          </a:p>
          <a:p>
            <a:pPr marL="363538" indent="-363538" algn="just">
              <a:buAutoNum type="arabicPeriod" startAt="3"/>
            </a:pPr>
            <a:r>
              <a:rPr lang="es-ES" sz="1600" dirty="0" smtClean="0">
                <a:latin typeface="Eras Demi ITC" pitchFamily="34" charset="0"/>
              </a:rPr>
              <a:t>Las actuaciones de construcción o instalación de infraestructuras, servicios, dotaciones o equipamientos vinculados a la generación mediante fuentes energéticas renovables, incluidas las infraestructuras de evacuación y las infraestructuras de recarga para vehículos eléctricos que se ubiquen en Andalucía, sean de promoción pública o privada, estarán sujetas a licencia urbanística municipal.</a:t>
            </a:r>
          </a:p>
          <a:p>
            <a:pPr marL="363538" indent="-363538" algn="just"/>
            <a:r>
              <a:rPr lang="es-ES" sz="1600" dirty="0">
                <a:latin typeface="Eras Demi ITC" pitchFamily="34" charset="0"/>
              </a:rPr>
              <a:t>	</a:t>
            </a:r>
            <a:endParaRPr lang="es-ES" sz="1600" dirty="0" smtClean="0">
              <a:latin typeface="Eras Demi ITC" pitchFamily="34" charset="0"/>
            </a:endParaRPr>
          </a:p>
          <a:p>
            <a:pPr algn="ctr"/>
            <a:r>
              <a:rPr lang="es-ES" sz="1600" dirty="0" smtClean="0">
                <a:latin typeface="Eras Demi ITC" pitchFamily="34" charset="0"/>
              </a:rPr>
              <a:t>Conviene no olvidar esto último:</a:t>
            </a:r>
          </a:p>
          <a:p>
            <a:pPr algn="ctr"/>
            <a:r>
              <a:rPr lang="es-ES" sz="1600" dirty="0" smtClean="0">
                <a:latin typeface="Eras Demi ITC" pitchFamily="34" charset="0"/>
              </a:rPr>
              <a:t>QUE ESTÁN SUJETAS A LICENCIA URBANÍSTICA MUNICIPAL</a:t>
            </a:r>
            <a:endParaRPr lang="es-ES" sz="1600" dirty="0">
              <a:latin typeface="Eras Demi IT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</TotalTime>
  <Words>1000</Words>
  <Application>Microsoft Office PowerPoint</Application>
  <PresentationFormat>On-screen Show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 </vt:lpstr>
      <vt:lpstr>Slide 6</vt:lpstr>
      <vt:lpstr> 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¿RENOVABLES? Así, SÍ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Marisa</dc:creator>
  <cp:lastModifiedBy>Marisa</cp:lastModifiedBy>
  <cp:revision>13</cp:revision>
  <dcterms:created xsi:type="dcterms:W3CDTF">2023-07-16T17:09:55Z</dcterms:created>
  <dcterms:modified xsi:type="dcterms:W3CDTF">2023-07-27T16:31:57Z</dcterms:modified>
</cp:coreProperties>
</file>